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60" r:id="rId2"/>
    <p:sldId id="298" r:id="rId3"/>
    <p:sldId id="289" r:id="rId4"/>
    <p:sldId id="297" r:id="rId5"/>
    <p:sldId id="291" r:id="rId6"/>
    <p:sldId id="292" r:id="rId7"/>
    <p:sldId id="293" r:id="rId8"/>
    <p:sldId id="313" r:id="rId9"/>
    <p:sldId id="295" r:id="rId10"/>
    <p:sldId id="296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12" r:id="rId19"/>
    <p:sldId id="309" r:id="rId20"/>
    <p:sldId id="307" r:id="rId21"/>
    <p:sldId id="308" r:id="rId22"/>
    <p:sldId id="316" r:id="rId23"/>
    <p:sldId id="310" r:id="rId24"/>
    <p:sldId id="320" r:id="rId25"/>
    <p:sldId id="311" r:id="rId26"/>
    <p:sldId id="317" r:id="rId27"/>
    <p:sldId id="318" r:id="rId28"/>
    <p:sldId id="319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 autoAdjust="0"/>
    <p:restoredTop sz="87432" autoAdjust="0"/>
  </p:normalViewPr>
  <p:slideViewPr>
    <p:cSldViewPr>
      <p:cViewPr varScale="1">
        <p:scale>
          <a:sx n="164" d="100"/>
          <a:sy n="164" d="100"/>
        </p:scale>
        <p:origin x="170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emf"/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2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44FDD-CC50-4294-8AC5-8B37FA67645A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B92BE-B928-427D-8552-81DBDAE2C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99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9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53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114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530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59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89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265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20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678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16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78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643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688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677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832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94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126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14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426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55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056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3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97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84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3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952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B92BE-B928-427D-8552-81DBDAE2CF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19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8.wmf"/><Relationship Id="rId10" Type="http://schemas.openxmlformats.org/officeDocument/2006/relationships/image" Target="../media/image30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5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8.emf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9.wmf"/><Relationship Id="rId10" Type="http://schemas.openxmlformats.org/officeDocument/2006/relationships/image" Target="../media/image41.wmf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4.emf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5.wmf"/><Relationship Id="rId10" Type="http://schemas.openxmlformats.org/officeDocument/2006/relationships/image" Target="../media/image47.wmf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4.emf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4.emf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44.bin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8.png"/><Relationship Id="rId11" Type="http://schemas.openxmlformats.org/officeDocument/2006/relationships/oleObject" Target="../embeddings/oleObject43.bin"/><Relationship Id="rId5" Type="http://schemas.openxmlformats.org/officeDocument/2006/relationships/image" Target="../media/image53.wmf"/><Relationship Id="rId10" Type="http://schemas.openxmlformats.org/officeDocument/2006/relationships/image" Target="../media/image55.wmf"/><Relationship Id="rId4" Type="http://schemas.openxmlformats.org/officeDocument/2006/relationships/oleObject" Target="../embeddings/oleObject40.bin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5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6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2.emf"/><Relationship Id="rId5" Type="http://schemas.openxmlformats.org/officeDocument/2006/relationships/image" Target="../media/image43.wmf"/><Relationship Id="rId4" Type="http://schemas.openxmlformats.org/officeDocument/2006/relationships/oleObject" Target="../embeddings/oleObject4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3.wmf"/><Relationship Id="rId5" Type="http://schemas.openxmlformats.org/officeDocument/2006/relationships/image" Target="../media/image2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Chapter 2 </a:t>
            </a:r>
            <a:b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</a:br>
            <a:r>
              <a:rPr lang="en-US" altLang="zh-CN" sz="6000" dirty="0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Divide and Conquer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 txBox="1">
            <a:spLocks/>
          </p:cNvSpPr>
          <p:nvPr/>
        </p:nvSpPr>
        <p:spPr>
          <a:xfrm>
            <a:off x="467544" y="4120679"/>
            <a:ext cx="8229600" cy="1612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altLang="zh-CN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Science,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Yanshan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University</a:t>
            </a:r>
          </a:p>
          <a:p>
            <a:pPr algn="r"/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Wang </a:t>
            </a:r>
            <a:r>
              <a:rPr lang="en-US" altLang="zh-CN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Gang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6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lower bound for sorting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Sorting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can be depicted as trees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leaves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longest path from root to leaf =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worst-case time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tree with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leaves is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Sorting algorithms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comparisons is in </a:t>
            </a:r>
            <a:r>
              <a:rPr lang="el-GR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CN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AB7BD33-6910-4218-94D9-742AA9A0D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402" y="1657920"/>
            <a:ext cx="4997989" cy="2233924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949751"/>
              </p:ext>
            </p:extLst>
          </p:nvPr>
        </p:nvGraphicFramePr>
        <p:xfrm>
          <a:off x="2395538" y="4856832"/>
          <a:ext cx="31369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3" name="Equation" r:id="rId5" imgW="3136680" imgH="660240" progId="Equation.DSMT4">
                  <p:embed/>
                </p:oleObj>
              </mc:Choice>
              <mc:Fallback>
                <p:oleObj name="Equation" r:id="rId5" imgW="313668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95538" y="4856832"/>
                        <a:ext cx="31369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8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 is faster than Sorting. A more general problem is easy to solve.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Selection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list of numbers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an integer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The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smallest element of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number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imagine splitting list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categories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lv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</a:pPr>
            <a:endParaRPr lang="en-US" altLang="zh-CN" sz="2000" i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lv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computed from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time, 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place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3600" lv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size:                                              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randomly from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time: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36" y="2967780"/>
            <a:ext cx="7487412" cy="188480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716681"/>
              </p:ext>
            </p:extLst>
          </p:nvPr>
        </p:nvGraphicFramePr>
        <p:xfrm>
          <a:off x="2381250" y="5299075"/>
          <a:ext cx="2819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name="Equation" r:id="rId5" imgW="2819160" imgH="330120" progId="Equation.DSMT4">
                  <p:embed/>
                </p:oleObj>
              </mc:Choice>
              <mc:Fallback>
                <p:oleObj name="Equation" r:id="rId5" imgW="28191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1250" y="5299075"/>
                        <a:ext cx="2819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randomly from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Best: split the array perfectly in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half.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Worst: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|=1, or |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|=1.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Average:</a:t>
            </a:r>
          </a:p>
          <a:p>
            <a:pPr marL="92538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element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lies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25th to 75th percentile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array.</a:t>
            </a:r>
          </a:p>
          <a:p>
            <a:pPr marL="92538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that a random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good is 1/2.</a:t>
            </a:r>
          </a:p>
          <a:p>
            <a:pPr marL="92538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operations on average shrink to at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3/4 in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size.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average a fair coin needs to be tossed two times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a head is seen.</a:t>
            </a:r>
          </a:p>
          <a:p>
            <a:pPr marL="273600" indent="-273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Let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 the expected number of tosses before a heads is seen. We certainly need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toss, and if it's heads, we're done. If it's tails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(with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repeat. Hence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1+1/2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works out to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522870"/>
              </p:ext>
            </p:extLst>
          </p:nvPr>
        </p:nvGraphicFramePr>
        <p:xfrm>
          <a:off x="5090492" y="1613715"/>
          <a:ext cx="3009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7" name="Equation" r:id="rId4" imgW="3009600" imgH="304560" progId="Equation.DSMT4">
                  <p:embed/>
                </p:oleObj>
              </mc:Choice>
              <mc:Fallback>
                <p:oleObj name="Equation" r:id="rId4" imgW="300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0492" y="1613715"/>
                        <a:ext cx="3009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681697"/>
              </p:ext>
            </p:extLst>
          </p:nvPr>
        </p:nvGraphicFramePr>
        <p:xfrm>
          <a:off x="5093663" y="1887280"/>
          <a:ext cx="3124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8" name="Equation" r:id="rId6" imgW="3124080" imgH="342720" progId="Equation.DSMT4">
                  <p:embed/>
                </p:oleObj>
              </mc:Choice>
              <mc:Fallback>
                <p:oleObj name="Equation" r:id="rId6" imgW="31240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3663" y="1887280"/>
                        <a:ext cx="3124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575425"/>
              </p:ext>
            </p:extLst>
          </p:nvPr>
        </p:nvGraphicFramePr>
        <p:xfrm>
          <a:off x="2383904" y="2282696"/>
          <a:ext cx="3124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9" name="Equation" r:id="rId8" imgW="3124080" imgH="304560" progId="Equation.DSMT4">
                  <p:embed/>
                </p:oleObj>
              </mc:Choice>
              <mc:Fallback>
                <p:oleObj name="Equation" r:id="rId8" imgW="312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83904" y="2282696"/>
                        <a:ext cx="3124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22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of two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matrices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algorithm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matrix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757507"/>
              </p:ext>
            </p:extLst>
          </p:nvPr>
        </p:nvGraphicFramePr>
        <p:xfrm>
          <a:off x="2928523" y="1570845"/>
          <a:ext cx="825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9" name="Equation" r:id="rId4" imgW="825480" imgH="342720" progId="Equation.DSMT4">
                  <p:embed/>
                </p:oleObj>
              </mc:Choice>
              <mc:Fallback>
                <p:oleObj name="Equation" r:id="rId4" imgW="8254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8523" y="1570845"/>
                        <a:ext cx="825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711024"/>
              </p:ext>
            </p:extLst>
          </p:nvPr>
        </p:nvGraphicFramePr>
        <p:xfrm>
          <a:off x="3784619" y="3595753"/>
          <a:ext cx="82232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0" name="Equation" r:id="rId6" imgW="823021" imgH="341292" progId="Equation.DSMT4">
                  <p:embed/>
                </p:oleObj>
              </mc:Choice>
              <mc:Fallback>
                <p:oleObj name="Equation" r:id="rId6" imgW="823021" imgH="3412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84619" y="3595753"/>
                        <a:ext cx="822325" cy="34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419" y="1981200"/>
            <a:ext cx="4276725" cy="1447800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620458"/>
              </p:ext>
            </p:extLst>
          </p:nvPr>
        </p:nvGraphicFramePr>
        <p:xfrm>
          <a:off x="1181528" y="4034728"/>
          <a:ext cx="50546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1" name="Equation" r:id="rId9" imgW="5054400" imgH="1143000" progId="Equation.DSMT4">
                  <p:embed/>
                </p:oleObj>
              </mc:Choice>
              <mc:Fallback>
                <p:oleObj name="Equation" r:id="rId9" imgW="50544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81528" y="4034728"/>
                        <a:ext cx="50546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77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—Volker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Strassen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(1969)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Volker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Strassen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Complexity: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CN" sz="20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003232"/>
              </p:ext>
            </p:extLst>
          </p:nvPr>
        </p:nvGraphicFramePr>
        <p:xfrm>
          <a:off x="2863395" y="5358390"/>
          <a:ext cx="2565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8" name="Equation" r:id="rId4" imgW="2565360" imgH="380880" progId="Equation.DSMT4">
                  <p:embed/>
                </p:oleObj>
              </mc:Choice>
              <mc:Fallback>
                <p:oleObj name="Equation" r:id="rId4" imgW="2565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3395" y="5358390"/>
                        <a:ext cx="2565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10436"/>
              </p:ext>
            </p:extLst>
          </p:nvPr>
        </p:nvGraphicFramePr>
        <p:xfrm>
          <a:off x="1403648" y="1628800"/>
          <a:ext cx="5016500" cy="3073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9" name="Equation" r:id="rId6" imgW="5016240" imgH="3073320" progId="Equation.DSMT4">
                  <p:embed/>
                </p:oleObj>
              </mc:Choice>
              <mc:Fallback>
                <p:oleObj name="Equation" r:id="rId6" imgW="5016240" imgH="3073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03648" y="1628800"/>
                        <a:ext cx="5016500" cy="3073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498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Polynomial: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+…+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30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 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representation:         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…,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 representation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048965"/>
              </p:ext>
            </p:extLst>
          </p:nvPr>
        </p:nvGraphicFramePr>
        <p:xfrm>
          <a:off x="6902450" y="3921125"/>
          <a:ext cx="838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7" name="Equation" r:id="rId4" imgW="838080" imgH="342720" progId="Equation.DSMT4">
                  <p:embed/>
                </p:oleObj>
              </mc:Choice>
              <mc:Fallback>
                <p:oleObj name="Equation" r:id="rId4" imgW="8380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02450" y="3921125"/>
                        <a:ext cx="838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4269258"/>
            <a:ext cx="5548313" cy="182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50" y="2430083"/>
            <a:ext cx="7509882" cy="10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1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representation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helpful in multiplying polynomials in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coefficient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representation?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148706"/>
              </p:ext>
            </p:extLst>
          </p:nvPr>
        </p:nvGraphicFramePr>
        <p:xfrm>
          <a:off x="6383338" y="1276350"/>
          <a:ext cx="72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2" name="Equation" r:id="rId4" imgW="723600" imgH="304560" progId="Equation.DSMT4">
                  <p:embed/>
                </p:oleObj>
              </mc:Choice>
              <mc:Fallback>
                <p:oleObj name="Equation" r:id="rId4" imgW="723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83338" y="1276350"/>
                        <a:ext cx="72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008" y="2120637"/>
            <a:ext cx="5887983" cy="41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Horner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rule: Evaluate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.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Evaluation 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402399"/>
              </p:ext>
            </p:extLst>
          </p:nvPr>
        </p:nvGraphicFramePr>
        <p:xfrm>
          <a:off x="3941763" y="1276350"/>
          <a:ext cx="72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9" name="Equation" r:id="rId4" imgW="723600" imgH="304560" progId="Equation.DSMT4">
                  <p:embed/>
                </p:oleObj>
              </mc:Choice>
              <mc:Fallback>
                <p:oleObj name="Equation" r:id="rId4" imgW="723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1763" y="1276350"/>
                        <a:ext cx="72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983756"/>
              </p:ext>
            </p:extLst>
          </p:nvPr>
        </p:nvGraphicFramePr>
        <p:xfrm>
          <a:off x="6319838" y="1239838"/>
          <a:ext cx="825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0" name="Equation" r:id="rId6" imgW="825480" imgH="342720" progId="Equation.DSMT4">
                  <p:embed/>
                </p:oleObj>
              </mc:Choice>
              <mc:Fallback>
                <p:oleObj name="Equation" r:id="rId6" imgW="8254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19838" y="1239838"/>
                        <a:ext cx="825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008" y="2120637"/>
            <a:ext cx="5887983" cy="4116675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494419"/>
              </p:ext>
            </p:extLst>
          </p:nvPr>
        </p:nvGraphicFramePr>
        <p:xfrm>
          <a:off x="1403648" y="1618820"/>
          <a:ext cx="4229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1" name="Equation" r:id="rId9" imgW="4228920" imgH="330120" progId="Equation.DSMT4">
                  <p:embed/>
                </p:oleObj>
              </mc:Choice>
              <mc:Fallback>
                <p:oleObj name="Equation" r:id="rId9" imgW="42289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03648" y="1618820"/>
                        <a:ext cx="4229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09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- Fast Fourier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ourier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ransformation dose the evaluation for special points in the complex plane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533627"/>
              </p:ext>
            </p:extLst>
          </p:nvPr>
        </p:nvGraphicFramePr>
        <p:xfrm>
          <a:off x="2522538" y="1612900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1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2538" y="1612900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008" y="2120637"/>
            <a:ext cx="5887983" cy="41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3+6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+5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degree ≤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/2,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with the even-numbered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coefficients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4+2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+9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degree ≤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with the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odd-numbered coefficients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calculations needed for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recycled toward computing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0" indent="0" defTabSz="457200">
              <a:spcBef>
                <a:spcPts val="0"/>
              </a:spcBef>
              <a:buClr>
                <a:prstClr val="white"/>
              </a:buClr>
              <a:buSzPct val="80000"/>
              <a:buNone/>
            </a:pP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A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+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xA</a:t>
            </a:r>
            <a:r>
              <a:rPr lang="en-US" altLang="zh-CN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lvl="0" indent="0" defTabSz="457200">
              <a:spcBef>
                <a:spcPts val="0"/>
              </a:spcBef>
              <a:buClr>
                <a:prstClr val="white"/>
              </a:buClr>
              <a:buSzPct val="80000"/>
              <a:buNone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A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(-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- 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xA</a:t>
            </a:r>
            <a:r>
              <a:rPr lang="en-US" altLang="zh-CN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the next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complex roots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are perfect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80534"/>
              </p:ext>
            </p:extLst>
          </p:nvPr>
        </p:nvGraphicFramePr>
        <p:xfrm>
          <a:off x="933450" y="1237520"/>
          <a:ext cx="6591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69" name="Equation" r:id="rId4" imgW="6591240" imgH="342720" progId="Equation.DSMT4">
                  <p:embed/>
                </p:oleObj>
              </mc:Choice>
              <mc:Fallback>
                <p:oleObj name="Equation" r:id="rId4" imgW="65912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3450" y="1237520"/>
                        <a:ext cx="6591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089468"/>
              </p:ext>
            </p:extLst>
          </p:nvPr>
        </p:nvGraphicFramePr>
        <p:xfrm>
          <a:off x="3417044" y="1556958"/>
          <a:ext cx="2451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0" name="Equation" r:id="rId6" imgW="2450880" imgH="355320" progId="Equation.DSMT4">
                  <p:embed/>
                </p:oleObj>
              </mc:Choice>
              <mc:Fallback>
                <p:oleObj name="Equation" r:id="rId6" imgW="24508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17044" y="1556958"/>
                        <a:ext cx="24511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22" y="3645024"/>
            <a:ext cx="7509510" cy="181737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78194"/>
              </p:ext>
            </p:extLst>
          </p:nvPr>
        </p:nvGraphicFramePr>
        <p:xfrm>
          <a:off x="1211436" y="5572472"/>
          <a:ext cx="4584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1" name="Equation" r:id="rId9" imgW="4584600" imgH="304560" progId="Equation.DSMT4">
                  <p:embed/>
                </p:oleObj>
              </mc:Choice>
              <mc:Fallback>
                <p:oleObj name="Equation" r:id="rId9" imgW="4584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1436" y="5572472"/>
                        <a:ext cx="45847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16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divide-and-conquer strategy solves a problem by: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Divide: Break the given problem into subproblems of same type. 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Conquer: Recursively solving these subproblems.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Combine: Appropriately combining their answers.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AA88C2A0-98D4-4E6C-88B1-F89DF2A0E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552386"/>
              </p:ext>
            </p:extLst>
          </p:nvPr>
        </p:nvGraphicFramePr>
        <p:xfrm>
          <a:off x="4102100" y="3759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100" y="3759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Divide and Conquer Algorithms — James 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8" y="2894877"/>
            <a:ext cx="6572250" cy="281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Divide-and-Conquer Algorithms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roots of unity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97" y="1352416"/>
            <a:ext cx="7690485" cy="44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roots of unity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39" y="1352416"/>
            <a:ext cx="7690485" cy="50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6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FFT Evaluation                    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673860"/>
              </p:ext>
            </p:extLst>
          </p:nvPr>
        </p:nvGraphicFramePr>
        <p:xfrm>
          <a:off x="2608372" y="1274584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6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08372" y="1274584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008" y="1832605"/>
            <a:ext cx="5887983" cy="41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3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- Fast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0" y="1623084"/>
            <a:ext cx="7848000" cy="460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443996"/>
              </p:ext>
            </p:extLst>
          </p:nvPr>
        </p:nvGraphicFramePr>
        <p:xfrm>
          <a:off x="3347864" y="1282001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0" name="Equation" r:id="rId5" imgW="1231560" imgH="304560" progId="Equation.DSMT4">
                  <p:embed/>
                </p:oleObj>
              </mc:Choice>
              <mc:Fallback>
                <p:oleObj name="Equation" r:id="rId5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7864" y="1282001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85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FFT Evaluation                    . Interpolation?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53232"/>
              </p:ext>
            </p:extLst>
          </p:nvPr>
        </p:nvGraphicFramePr>
        <p:xfrm>
          <a:off x="2620020" y="1274584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0020" y="1274584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008" y="1832605"/>
            <a:ext cx="5887983" cy="41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Interpolation: 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Vandermonde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If                       , then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invertible.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inversion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Vandermonde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inversion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we do better?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303946"/>
              </p:ext>
            </p:extLst>
          </p:nvPr>
        </p:nvGraphicFramePr>
        <p:xfrm>
          <a:off x="2156552" y="1231696"/>
          <a:ext cx="5854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6" name="Equation" r:id="rId4" imgW="5854680" imgH="355320" progId="Equation.DSMT4">
                  <p:embed/>
                </p:oleObj>
              </mc:Choice>
              <mc:Fallback>
                <p:oleObj name="Equation" r:id="rId4" imgW="58546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6552" y="1231696"/>
                        <a:ext cx="5854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75FBD70-6171-4C05-9B09-CF6EAFBCB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335" y="1686095"/>
            <a:ext cx="4183380" cy="1463040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906596"/>
              </p:ext>
            </p:extLst>
          </p:nvPr>
        </p:nvGraphicFramePr>
        <p:xfrm>
          <a:off x="3714016" y="3608696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7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4016" y="3608696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20262"/>
              </p:ext>
            </p:extLst>
          </p:nvPr>
        </p:nvGraphicFramePr>
        <p:xfrm>
          <a:off x="2363048" y="3248458"/>
          <a:ext cx="5854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8" name="Equation" r:id="rId9" imgW="5854680" imgH="355320" progId="Equation.DSMT4">
                  <p:embed/>
                </p:oleObj>
              </mc:Choice>
              <mc:Fallback>
                <p:oleObj name="Equation" r:id="rId9" imgW="58546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63048" y="3248458"/>
                        <a:ext cx="5854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065016"/>
              </p:ext>
            </p:extLst>
          </p:nvPr>
        </p:nvGraphicFramePr>
        <p:xfrm>
          <a:off x="2699792" y="3921116"/>
          <a:ext cx="825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9" name="Equation" r:id="rId11" imgW="825480" imgH="342720" progId="Equation.DSMT4">
                  <p:embed/>
                </p:oleObj>
              </mc:Choice>
              <mc:Fallback>
                <p:oleObj name="Equation" r:id="rId11" imgW="8254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99792" y="3921116"/>
                        <a:ext cx="825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144558"/>
              </p:ext>
            </p:extLst>
          </p:nvPr>
        </p:nvGraphicFramePr>
        <p:xfrm>
          <a:off x="4138613" y="4264025"/>
          <a:ext cx="825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0" name="Equation" r:id="rId13" imgW="825480" imgH="342720" progId="Equation.DSMT4">
                  <p:embed/>
                </p:oleObj>
              </mc:Choice>
              <mc:Fallback>
                <p:oleObj name="Equation" r:id="rId13" imgW="8254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38613" y="4264025"/>
                        <a:ext cx="825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070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FFT Evaluation: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basis: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of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are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orthogonal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other.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FFT 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of basis, a rigid rotation.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opposite rotation.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Inversion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formula: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077579"/>
              </p:ext>
            </p:extLst>
          </p:nvPr>
        </p:nvGraphicFramePr>
        <p:xfrm>
          <a:off x="2677488" y="1274584"/>
          <a:ext cx="1727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5" name="Equation" r:id="rId4" imgW="1726920" imgH="304560" progId="Equation.DSMT4">
                  <p:embed/>
                </p:oleObj>
              </mc:Choice>
              <mc:Fallback>
                <p:oleObj name="Equation" r:id="rId4" imgW="1726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77488" y="1274584"/>
                        <a:ext cx="1727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627374"/>
              </p:ext>
            </p:extLst>
          </p:nvPr>
        </p:nvGraphicFramePr>
        <p:xfrm>
          <a:off x="1443796" y="1670041"/>
          <a:ext cx="53721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6" name="Equation" r:id="rId6" imgW="5371920" imgH="1879560" progId="Equation.DSMT4">
                  <p:embed/>
                </p:oleObj>
              </mc:Choice>
              <mc:Fallback>
                <p:oleObj name="Equation" r:id="rId6" imgW="5371920" imgH="1879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3796" y="1670041"/>
                        <a:ext cx="5372100" cy="187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797138"/>
              </p:ext>
            </p:extLst>
          </p:nvPr>
        </p:nvGraphicFramePr>
        <p:xfrm>
          <a:off x="2913484" y="4461927"/>
          <a:ext cx="3314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7" name="Equation" r:id="rId8" imgW="3314520" imgH="609480" progId="Equation.DSMT4">
                  <p:embed/>
                </p:oleObj>
              </mc:Choice>
              <mc:Fallback>
                <p:oleObj name="Equation" r:id="rId8" imgW="33145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13484" y="4461927"/>
                        <a:ext cx="3314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97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Multiplication                    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39058"/>
              </p:ext>
            </p:extLst>
          </p:nvPr>
        </p:nvGraphicFramePr>
        <p:xfrm>
          <a:off x="3635896" y="1274584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5896" y="1274584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008" y="1832605"/>
            <a:ext cx="5887983" cy="41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的应用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是最基本的数字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信号处理算法之一，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常被固化于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DSP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中国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电子科技集团有限公司第十四研究所所长胡明春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：经过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几十年的不断发展，我国雷达已全面接近或达到国外先进水平，整体上全面处于并跑状态，正处于从“跟跑”到“领跑”跨越的关口期，并且在某些领域已经实现了“领跑”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57" y="1321102"/>
            <a:ext cx="2354450" cy="147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293096"/>
            <a:ext cx="3841897" cy="1944000"/>
          </a:xfrm>
          <a:prstGeom prst="rect">
            <a:avLst/>
          </a:prstGeom>
        </p:spPr>
      </p:pic>
      <p:pic>
        <p:nvPicPr>
          <p:cNvPr id="64523" name="Picture 11" descr="http://p4.itc.cn/q_70/images03/20200928/8d602219e80b426bb32bf0f11f384b05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32" y="1321102"/>
            <a:ext cx="2635716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5" name="Picture 13" descr="查看源图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670" y="4293096"/>
            <a:ext cx="3114882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1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 two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-digit numbers.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Algorithm, Khwarizmi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Algotihm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.</a:t>
            </a:r>
          </a:p>
          <a:p>
            <a:pPr marL="5472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Karatsuba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               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AA88C2A0-98D4-4E6C-88B1-F89DF2A0E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552386"/>
              </p:ext>
            </p:extLst>
          </p:nvPr>
        </p:nvGraphicFramePr>
        <p:xfrm>
          <a:off x="4102100" y="3759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100" y="3759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999124"/>
              </p:ext>
            </p:extLst>
          </p:nvPr>
        </p:nvGraphicFramePr>
        <p:xfrm>
          <a:off x="5572228" y="1556792"/>
          <a:ext cx="858869" cy="38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7" name="Equation" r:id="rId6" imgW="596880" imgH="266400" progId="Equation.DSMT4">
                  <p:embed/>
                </p:oleObj>
              </mc:Choice>
              <mc:Fallback>
                <p:oleObj name="Equation" r:id="rId6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72228" y="1556792"/>
                        <a:ext cx="858869" cy="38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69330"/>
              </p:ext>
            </p:extLst>
          </p:nvPr>
        </p:nvGraphicFramePr>
        <p:xfrm>
          <a:off x="3382808" y="1886182"/>
          <a:ext cx="10223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8" name="Equation" r:id="rId8" imgW="711000" imgH="266400" progId="Equation.DSMT4">
                  <p:embed/>
                </p:oleObj>
              </mc:Choice>
              <mc:Fallback>
                <p:oleObj name="Equation" r:id="rId8" imgW="7110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82808" y="1886182"/>
                        <a:ext cx="10223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47435"/>
            <a:ext cx="6627495" cy="352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Multiplying Large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31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Complexity: 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AA88C2A0-98D4-4E6C-88B1-F89DF2A0E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552386"/>
              </p:ext>
            </p:extLst>
          </p:nvPr>
        </p:nvGraphicFramePr>
        <p:xfrm>
          <a:off x="4102100" y="3759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100" y="3759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021565"/>
              </p:ext>
            </p:extLst>
          </p:nvPr>
        </p:nvGraphicFramePr>
        <p:xfrm>
          <a:off x="2955001" y="4962996"/>
          <a:ext cx="25781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9" name="Equation" r:id="rId6" imgW="2577960" imgH="1130040" progId="Equation.DSMT4">
                  <p:embed/>
                </p:oleObj>
              </mc:Choice>
              <mc:Fallback>
                <p:oleObj name="Equation" r:id="rId6" imgW="2577960" imgH="1130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5001" y="4962996"/>
                        <a:ext cx="25781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44" y="1291952"/>
            <a:ext cx="7067550" cy="3505200"/>
          </a:xfrm>
          <a:prstGeom prst="rect">
            <a:avLst/>
          </a:prstGeom>
        </p:spPr>
      </p:pic>
      <p:sp>
        <p:nvSpPr>
          <p:cNvPr id="7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Multiplying Large Numbers--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Karatsuba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(1960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1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Divide-and-conquer algorithms tackle a problem of size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recursively solving 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subproblems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size 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then combining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 in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i="1" baseline="30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time, for some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Karatsuba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3,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1). Their running time can therefore be captured by the equation 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AA88C2A0-98D4-4E6C-88B1-F89DF2A0E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552386"/>
              </p:ext>
            </p:extLst>
          </p:nvPr>
        </p:nvGraphicFramePr>
        <p:xfrm>
          <a:off x="4102100" y="3759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100" y="3759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318335"/>
              </p:ext>
            </p:extLst>
          </p:nvPr>
        </p:nvGraphicFramePr>
        <p:xfrm>
          <a:off x="5704421" y="2245632"/>
          <a:ext cx="27416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7" name="Equation" r:id="rId6" imgW="2741605" imgH="367213" progId="Equation.DSMT4">
                  <p:embed/>
                </p:oleObj>
              </mc:Choice>
              <mc:Fallback>
                <p:oleObj name="Equation" r:id="rId6" imgW="2741605" imgH="36721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04421" y="2245632"/>
                        <a:ext cx="2741613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640" y="2680485"/>
            <a:ext cx="6253163" cy="3771900"/>
          </a:xfrm>
          <a:prstGeom prst="rect">
            <a:avLst/>
          </a:prstGeom>
        </p:spPr>
      </p:pic>
      <p:sp>
        <p:nvSpPr>
          <p:cNvPr id="10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Recurrence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Relations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8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Recurrence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Relations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                                            for some constants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1, and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Proof: Assume that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power of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height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tree is    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branching factor is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 the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up of 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i="1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subproblems, each of size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total work done at this level is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goes from 0 to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CN" sz="20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these numbers form a geometric series with ratio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Finding the sum is easy, and comes down to three cases.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The series decrease, its sum is given by its first term,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i="1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The series increase, its sum is given by its last term,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6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i="1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All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terms of the series are equal to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i="1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AA88C2A0-98D4-4E6C-88B1-F89DF2A0E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68931"/>
              </p:ext>
            </p:extLst>
          </p:nvPr>
        </p:nvGraphicFramePr>
        <p:xfrm>
          <a:off x="4124564" y="3945144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4564" y="3945144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352268"/>
              </p:ext>
            </p:extLst>
          </p:nvPr>
        </p:nvGraphicFramePr>
        <p:xfrm>
          <a:off x="2908920" y="1238720"/>
          <a:ext cx="2743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6" name="Equation" r:id="rId6" imgW="2743200" imgH="368280" progId="Equation.DSMT4">
                  <p:embed/>
                </p:oleObj>
              </mc:Choice>
              <mc:Fallback>
                <p:oleObj name="Equation" r:id="rId6" imgW="2743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8920" y="1238720"/>
                        <a:ext cx="27432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439496"/>
              </p:ext>
            </p:extLst>
          </p:nvPr>
        </p:nvGraphicFramePr>
        <p:xfrm>
          <a:off x="1984276" y="1607020"/>
          <a:ext cx="571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7" name="Equation" r:id="rId8" imgW="571320" imgH="253800" progId="Equation.DSMT4">
                  <p:embed/>
                </p:oleObj>
              </mc:Choice>
              <mc:Fallback>
                <p:oleObj name="Equation" r:id="rId8" imgW="571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4276" y="1607020"/>
                        <a:ext cx="571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95578"/>
              </p:ext>
            </p:extLst>
          </p:nvPr>
        </p:nvGraphicFramePr>
        <p:xfrm>
          <a:off x="2548458" y="1585852"/>
          <a:ext cx="3378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8" name="Equation" r:id="rId10" imgW="3377880" imgH="1269720" progId="Equation.DSMT4">
                  <p:embed/>
                </p:oleObj>
              </mc:Choice>
              <mc:Fallback>
                <p:oleObj name="Equation" r:id="rId10" imgW="3377880" imgH="1269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48458" y="1585852"/>
                        <a:ext cx="33782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275554"/>
              </p:ext>
            </p:extLst>
          </p:nvPr>
        </p:nvGraphicFramePr>
        <p:xfrm>
          <a:off x="7231909" y="2943432"/>
          <a:ext cx="635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9" name="Equation" r:id="rId12" imgW="634680" imgH="330120" progId="Equation.DSMT4">
                  <p:embed/>
                </p:oleObj>
              </mc:Choice>
              <mc:Fallback>
                <p:oleObj name="Equation" r:id="rId12" imgW="6346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31909" y="2943432"/>
                        <a:ext cx="635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973598"/>
              </p:ext>
            </p:extLst>
          </p:nvPr>
        </p:nvGraphicFramePr>
        <p:xfrm>
          <a:off x="2649777" y="3864191"/>
          <a:ext cx="2946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0" name="Equation" r:id="rId14" imgW="2946240" imgH="609480" progId="Equation.DSMT4">
                  <p:embed/>
                </p:oleObj>
              </mc:Choice>
              <mc:Fallback>
                <p:oleObj name="Equation" r:id="rId14" imgW="29462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49777" y="3864191"/>
                        <a:ext cx="2946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84344"/>
              </p:ext>
            </p:extLst>
          </p:nvPr>
        </p:nvGraphicFramePr>
        <p:xfrm>
          <a:off x="7478216" y="5568280"/>
          <a:ext cx="838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1" name="Equation" r:id="rId16" imgW="838080" imgH="380880" progId="Equation.DSMT4">
                  <p:embed/>
                </p:oleObj>
              </mc:Choice>
              <mc:Fallback>
                <p:oleObj name="Equation" r:id="rId16" imgW="8380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478216" y="5568280"/>
                        <a:ext cx="838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00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Mergesort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Sort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numbers.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AA88C2A0-98D4-4E6C-88B1-F89DF2A0E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68931"/>
              </p:ext>
            </p:extLst>
          </p:nvPr>
        </p:nvGraphicFramePr>
        <p:xfrm>
          <a:off x="4124564" y="3945144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4564" y="3945144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D4CDB308-7C5C-4D16-82B1-163B93065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1741894"/>
            <a:ext cx="7046595" cy="44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7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Mergesort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Sort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altLang="zh-CN" sz="2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mergesort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[1…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 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)=2T(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47200" lvl="1" indent="0"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C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0800" lvl="1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merge(</a:t>
            </a:r>
            <a:r>
              <a:rPr lang="en-US" altLang="zh-CN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mergesort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[1…floor(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/2)]), </a:t>
            </a:r>
            <a:r>
              <a:rPr lang="en-US" altLang="zh-CN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mergesort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[floor(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/2)+1…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]))</a:t>
            </a:r>
          </a:p>
          <a:p>
            <a:pPr marL="547200" lvl="1" indent="0"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 marL="820800" lvl="1" indent="0"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marL="273600" lvl="1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merge(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[1…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[1…</a:t>
            </a:r>
            <a:r>
              <a:rPr lang="en-US" altLang="zh-CN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    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 lvl="1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   return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[1…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547200" lvl="1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return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[1…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547200" lvl="1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≤ 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     return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]⸰merge(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[2…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r>
              <a:rPr lang="en-US" altLang="zh-C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[1…</a:t>
            </a:r>
            <a:r>
              <a:rPr lang="en-US" altLang="zh-C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7200" lvl="1" indent="0"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    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[1]⸰merge(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[1…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r>
              <a:rPr lang="en-US" altLang="zh-CN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[2…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pPr marL="342900" lvl="1" indent="-342900"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05" y="4488904"/>
            <a:ext cx="43338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474761" y="480946"/>
            <a:ext cx="8229600" cy="715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Mergesort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574675" y="1196752"/>
            <a:ext cx="8029773" cy="525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mergesort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made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iterative: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AA88C2A0-98D4-4E6C-88B1-F89DF2A0E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68931"/>
              </p:ext>
            </p:extLst>
          </p:nvPr>
        </p:nvGraphicFramePr>
        <p:xfrm>
          <a:off x="4124564" y="3945144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4564" y="3945144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291" y="3576618"/>
            <a:ext cx="4214813" cy="2662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291" y="1650983"/>
            <a:ext cx="4137660" cy="17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5847</TotalTime>
  <Words>1098</Words>
  <Application>Microsoft Office PowerPoint</Application>
  <PresentationFormat>全屏显示(4:3)</PresentationFormat>
  <Paragraphs>221</Paragraphs>
  <Slides>28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华文楷体</vt:lpstr>
      <vt:lpstr>华文新魏</vt:lpstr>
      <vt:lpstr>华文行楷</vt:lpstr>
      <vt:lpstr>楷体</vt:lpstr>
      <vt:lpstr>宋体</vt:lpstr>
      <vt:lpstr>Arial</vt:lpstr>
      <vt:lpstr>Calibri</vt:lpstr>
      <vt:lpstr>Candara</vt:lpstr>
      <vt:lpstr>Symbol</vt:lpstr>
      <vt:lpstr>Times New Roman</vt:lpstr>
      <vt:lpstr>Wingdings</vt:lpstr>
      <vt:lpstr>波形</vt:lpstr>
      <vt:lpstr>Equation</vt:lpstr>
      <vt:lpstr>MathType 7.0 Equation</vt:lpstr>
      <vt:lpstr>Chapter 2  Divide and Conquer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Windows User</cp:lastModifiedBy>
  <cp:revision>439</cp:revision>
  <dcterms:modified xsi:type="dcterms:W3CDTF">2021-09-19T06:15:46Z</dcterms:modified>
</cp:coreProperties>
</file>